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6" r:id="rId2"/>
    <p:sldMasterId id="2147483674" r:id="rId3"/>
    <p:sldMasterId id="2147483682" r:id="rId4"/>
    <p:sldMasterId id="2147483690" r:id="rId5"/>
  </p:sldMasterIdLst>
  <p:notesMasterIdLst>
    <p:notesMasterId r:id="rId24"/>
  </p:notesMasterIdLst>
  <p:sldIdLst>
    <p:sldId id="258"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BAD9AA7-587D-4814-8DAA-49E56A9F01D1}" type="datetimeFigureOut">
              <a:rPr lang="en-GB" smtClean="0"/>
              <a:t>10/04/2018</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2CB185A-6205-4A46-BA4E-D14E68B7ED33}" type="slidenum">
              <a:rPr lang="en-GB" smtClean="0"/>
              <a:t>‹#›</a:t>
            </a:fld>
            <a:endParaRPr lang="en-GB"/>
          </a:p>
        </p:txBody>
      </p:sp>
    </p:spTree>
    <p:extLst>
      <p:ext uri="{BB962C8B-B14F-4D97-AF65-F5344CB8AC3E}">
        <p14:creationId xmlns:p14="http://schemas.microsoft.com/office/powerpoint/2010/main" val="296602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936" y="246063"/>
            <a:ext cx="6421438" cy="1174751"/>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396873" y="1714500"/>
            <a:ext cx="6715125" cy="4437063"/>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32609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6875" y="4406900"/>
            <a:ext cx="5222876"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396875" y="2906713"/>
            <a:ext cx="6715125"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20420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96872" y="1751013"/>
            <a:ext cx="317500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3854450" y="1751013"/>
            <a:ext cx="32178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54825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96871" y="1797050"/>
            <a:ext cx="305594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396872" y="2436812"/>
            <a:ext cx="3055942" cy="3691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3906839" y="1797050"/>
            <a:ext cx="2824161"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3906839" y="2436812"/>
            <a:ext cx="3133724" cy="3691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801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411738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814" y="4800600"/>
            <a:ext cx="5486400" cy="566738"/>
          </a:xfr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404814" y="301625"/>
            <a:ext cx="6667500" cy="44259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04814" y="5367338"/>
            <a:ext cx="5486400" cy="5316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145716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936" y="246063"/>
            <a:ext cx="6421438" cy="1174751"/>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396873" y="1714500"/>
            <a:ext cx="6715125" cy="4437063"/>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35379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7320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6875" y="4406900"/>
            <a:ext cx="5222876"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396875" y="2906713"/>
            <a:ext cx="6715125"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20420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96872" y="1751013"/>
            <a:ext cx="317500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3854450" y="1751013"/>
            <a:ext cx="32178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54825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96871" y="1797050"/>
            <a:ext cx="305594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396872" y="2436812"/>
            <a:ext cx="3055942" cy="3691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3906839" y="1797050"/>
            <a:ext cx="2824161"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3906839" y="2436812"/>
            <a:ext cx="3133724" cy="3691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801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24777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411738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814" y="4800600"/>
            <a:ext cx="5486400" cy="566738"/>
          </a:xfr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404814" y="1817687"/>
            <a:ext cx="6667500" cy="2909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04814" y="5367338"/>
            <a:ext cx="5486400" cy="5316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1457166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936" y="246063"/>
            <a:ext cx="6421438" cy="1174751"/>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396873" y="1714500"/>
            <a:ext cx="8358190" cy="4437063"/>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35379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73206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6875" y="4406900"/>
            <a:ext cx="8294688"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396875" y="2906713"/>
            <a:ext cx="8294688"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20420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96872" y="1751013"/>
            <a:ext cx="399256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1702" y="1751013"/>
            <a:ext cx="4011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5482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96871" y="1797050"/>
            <a:ext cx="361950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396871" y="2436812"/>
            <a:ext cx="3619503" cy="3691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997447" y="1797050"/>
            <a:ext cx="351472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997446" y="2436812"/>
            <a:ext cx="3609975" cy="3691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8011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411738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814" y="4800600"/>
            <a:ext cx="5486400" cy="566738"/>
          </a:xfr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404814" y="373063"/>
            <a:ext cx="6667500" cy="43545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04814" y="5367338"/>
            <a:ext cx="5486400" cy="5316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1457166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8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6875" y="4406900"/>
            <a:ext cx="5222876"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396875" y="2906713"/>
            <a:ext cx="6715125"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602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96872" y="1751013"/>
            <a:ext cx="317500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3854450" y="1751013"/>
            <a:ext cx="32178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5011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96871" y="1797050"/>
            <a:ext cx="305594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396872" y="2436812"/>
            <a:ext cx="3055942" cy="3691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3906839" y="1797050"/>
            <a:ext cx="2824161"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3906839" y="2436812"/>
            <a:ext cx="3133724" cy="3691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376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4744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814" y="4800600"/>
            <a:ext cx="5486400" cy="566738"/>
          </a:xfr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404814" y="1817687"/>
            <a:ext cx="6667500" cy="2909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04814" y="5367338"/>
            <a:ext cx="5486400" cy="5316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322415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936" y="246063"/>
            <a:ext cx="6421438" cy="1174751"/>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396873" y="1714500"/>
            <a:ext cx="6715125" cy="4437063"/>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35379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7320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96871" y="274638"/>
            <a:ext cx="6405563"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36558" y="1770063"/>
            <a:ext cx="6350000" cy="414184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209289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l" defTabSz="4572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96871" y="274638"/>
            <a:ext cx="6405563"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36558" y="1770063"/>
            <a:ext cx="6350000" cy="414184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334080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96871" y="274638"/>
            <a:ext cx="6405563"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36558" y="1770063"/>
            <a:ext cx="6350000" cy="414184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334080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4572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96871" y="274638"/>
            <a:ext cx="6405563"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36557" y="1770063"/>
            <a:ext cx="8278817" cy="414184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3340800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TE PPT-06 [THANK YOU].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5040452"/>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873" y="1408176"/>
            <a:ext cx="6715125" cy="5154867"/>
          </a:xfrm>
        </p:spPr>
        <p:txBody>
          <a:bodyPr>
            <a:normAutofit/>
          </a:bodyPr>
          <a:lstStyle/>
          <a:p>
            <a:pPr algn="ctr"/>
            <a:r>
              <a:rPr lang="en-US" sz="7200" b="1" dirty="0"/>
              <a:t>G.D.P.R</a:t>
            </a:r>
          </a:p>
          <a:p>
            <a:pPr algn="ctr"/>
            <a:r>
              <a:rPr lang="en-US" sz="3600" b="1" dirty="0"/>
              <a:t>General Data Protection Regulations</a:t>
            </a:r>
          </a:p>
        </p:txBody>
      </p:sp>
    </p:spTree>
    <p:extLst>
      <p:ext uri="{BB962C8B-B14F-4D97-AF65-F5344CB8AC3E}">
        <p14:creationId xmlns:p14="http://schemas.microsoft.com/office/powerpoint/2010/main" val="58648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0BAA-AB5F-44A5-A4DC-2D3DB45C1852}"/>
              </a:ext>
            </a:extLst>
          </p:cNvPr>
          <p:cNvSpPr>
            <a:spLocks noGrp="1"/>
          </p:cNvSpPr>
          <p:nvPr>
            <p:ph type="title"/>
          </p:nvPr>
        </p:nvSpPr>
        <p:spPr/>
        <p:txBody>
          <a:bodyPr/>
          <a:lstStyle/>
          <a:p>
            <a:r>
              <a:rPr lang="en-GB" dirty="0"/>
              <a:t>Getting Ready for The GDPR</a:t>
            </a:r>
          </a:p>
        </p:txBody>
      </p:sp>
      <p:sp>
        <p:nvSpPr>
          <p:cNvPr id="3" name="Content Placeholder 2">
            <a:extLst>
              <a:ext uri="{FF2B5EF4-FFF2-40B4-BE49-F238E27FC236}">
                <a16:creationId xmlns:a16="http://schemas.microsoft.com/office/drawing/2014/main" id="{0205C5C9-7E35-4133-A4EF-49AAD088912D}"/>
              </a:ext>
            </a:extLst>
          </p:cNvPr>
          <p:cNvSpPr>
            <a:spLocks noGrp="1"/>
          </p:cNvSpPr>
          <p:nvPr>
            <p:ph idx="1"/>
          </p:nvPr>
        </p:nvSpPr>
        <p:spPr>
          <a:xfrm>
            <a:off x="139148" y="1778123"/>
            <a:ext cx="7315200" cy="4141840"/>
          </a:xfrm>
        </p:spPr>
        <p:txBody>
          <a:bodyPr>
            <a:normAutofit fontScale="92500" lnSpcReduction="20000"/>
          </a:bodyPr>
          <a:lstStyle/>
          <a:p>
            <a:pPr marL="0" indent="0">
              <a:buNone/>
            </a:pPr>
            <a:r>
              <a:rPr lang="en-GB" dirty="0"/>
              <a:t>• The GDPR is more extensive than the existing Data Protection Act. </a:t>
            </a:r>
          </a:p>
          <a:p>
            <a:pPr marL="0" indent="0">
              <a:buNone/>
            </a:pPr>
            <a:r>
              <a:rPr lang="en-GB" dirty="0"/>
              <a:t>However, if you are already complying with the Data Protection Act you are likely to be well on the way to compliance with the GDPR.</a:t>
            </a:r>
          </a:p>
          <a:p>
            <a:pPr marL="0" indent="0">
              <a:buNone/>
            </a:pPr>
            <a:endParaRPr lang="en-GB" dirty="0"/>
          </a:p>
          <a:p>
            <a:pPr marL="0" indent="0">
              <a:buNone/>
            </a:pPr>
            <a:r>
              <a:rPr lang="en-GB" dirty="0"/>
              <a:t>• You should establish whether your current policies and procedures are suitable to comply with the GDPR. </a:t>
            </a:r>
          </a:p>
          <a:p>
            <a:pPr marL="0" indent="0">
              <a:buNone/>
            </a:pPr>
            <a:r>
              <a:rPr lang="en-GB" dirty="0"/>
              <a:t>If not, you must alter them.</a:t>
            </a:r>
          </a:p>
        </p:txBody>
      </p:sp>
    </p:spTree>
    <p:extLst>
      <p:ext uri="{BB962C8B-B14F-4D97-AF65-F5344CB8AC3E}">
        <p14:creationId xmlns:p14="http://schemas.microsoft.com/office/powerpoint/2010/main" val="83599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831D-E7A2-4D3D-9412-EBDACC4CCCCF}"/>
              </a:ext>
            </a:extLst>
          </p:cNvPr>
          <p:cNvSpPr>
            <a:spLocks noGrp="1"/>
          </p:cNvSpPr>
          <p:nvPr>
            <p:ph type="title"/>
          </p:nvPr>
        </p:nvSpPr>
        <p:spPr/>
        <p:txBody>
          <a:bodyPr/>
          <a:lstStyle/>
          <a:p>
            <a:r>
              <a:rPr lang="en-GB" dirty="0"/>
              <a:t>Getting Ready for The GDPR</a:t>
            </a:r>
          </a:p>
        </p:txBody>
      </p:sp>
      <p:sp>
        <p:nvSpPr>
          <p:cNvPr id="3" name="Content Placeholder 2">
            <a:extLst>
              <a:ext uri="{FF2B5EF4-FFF2-40B4-BE49-F238E27FC236}">
                <a16:creationId xmlns:a16="http://schemas.microsoft.com/office/drawing/2014/main" id="{3B8B07D4-3921-4FA0-BE47-15D55653B95F}"/>
              </a:ext>
            </a:extLst>
          </p:cNvPr>
          <p:cNvSpPr>
            <a:spLocks noGrp="1"/>
          </p:cNvSpPr>
          <p:nvPr>
            <p:ph idx="1"/>
          </p:nvPr>
        </p:nvSpPr>
        <p:spPr/>
        <p:txBody>
          <a:bodyPr>
            <a:normAutofit/>
          </a:bodyPr>
          <a:lstStyle/>
          <a:p>
            <a:pPr marL="0" indent="0" algn="ctr">
              <a:buNone/>
            </a:pPr>
            <a:r>
              <a:rPr lang="en-GB" b="1" dirty="0"/>
              <a:t>DO YOU KNOW WHAT</a:t>
            </a:r>
          </a:p>
          <a:p>
            <a:pPr marL="0" indent="0" algn="ctr">
              <a:buNone/>
            </a:pPr>
            <a:r>
              <a:rPr lang="en-GB" b="1" dirty="0"/>
              <a:t>INFORMATION YOU HAVE RELATING</a:t>
            </a:r>
          </a:p>
          <a:p>
            <a:pPr marL="0" indent="0" algn="ctr">
              <a:buNone/>
            </a:pPr>
            <a:r>
              <a:rPr lang="en-GB" b="1" dirty="0"/>
              <a:t>TO YOUR MEMBERS / COACHES /</a:t>
            </a:r>
          </a:p>
          <a:p>
            <a:pPr marL="0" indent="0" algn="ctr">
              <a:buNone/>
            </a:pPr>
            <a:r>
              <a:rPr lang="en-GB" b="1" dirty="0"/>
              <a:t>INSTRUCTORS / VOLUNTEERS /</a:t>
            </a:r>
          </a:p>
          <a:p>
            <a:pPr marL="0" indent="0" algn="ctr">
              <a:buNone/>
            </a:pPr>
            <a:r>
              <a:rPr lang="en-GB" b="1" dirty="0"/>
              <a:t>EMPLOYEES / BUSINESS CONTACTS /</a:t>
            </a:r>
          </a:p>
          <a:p>
            <a:pPr marL="0" indent="0" algn="ctr">
              <a:buNone/>
            </a:pPr>
            <a:r>
              <a:rPr lang="en-GB" b="1" dirty="0"/>
              <a:t>VISITORS?</a:t>
            </a:r>
          </a:p>
          <a:p>
            <a:pPr marL="0" indent="0" algn="ctr">
              <a:buNone/>
            </a:pPr>
            <a:r>
              <a:rPr lang="en-GB" b="1" dirty="0"/>
              <a:t>WHY ARE YOU KEEPING IT?</a:t>
            </a:r>
            <a:endParaRPr lang="en-GB" dirty="0"/>
          </a:p>
        </p:txBody>
      </p:sp>
    </p:spTree>
    <p:extLst>
      <p:ext uri="{BB962C8B-B14F-4D97-AF65-F5344CB8AC3E}">
        <p14:creationId xmlns:p14="http://schemas.microsoft.com/office/powerpoint/2010/main" val="73895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E82-577F-4FE6-8EFC-0C53418CBF2F}"/>
              </a:ext>
            </a:extLst>
          </p:cNvPr>
          <p:cNvSpPr>
            <a:spLocks noGrp="1"/>
          </p:cNvSpPr>
          <p:nvPr>
            <p:ph type="title"/>
          </p:nvPr>
        </p:nvSpPr>
        <p:spPr/>
        <p:txBody>
          <a:bodyPr/>
          <a:lstStyle/>
          <a:p>
            <a:r>
              <a:rPr lang="en-GB" dirty="0"/>
              <a:t>Getting Ready for The GDPR</a:t>
            </a:r>
          </a:p>
        </p:txBody>
      </p:sp>
      <p:sp>
        <p:nvSpPr>
          <p:cNvPr id="3" name="Content Placeholder 2">
            <a:extLst>
              <a:ext uri="{FF2B5EF4-FFF2-40B4-BE49-F238E27FC236}">
                <a16:creationId xmlns:a16="http://schemas.microsoft.com/office/drawing/2014/main" id="{E2529E1B-C841-4F8E-9D36-EDCB5CD634C5}"/>
              </a:ext>
            </a:extLst>
          </p:cNvPr>
          <p:cNvSpPr>
            <a:spLocks noGrp="1"/>
          </p:cNvSpPr>
          <p:nvPr>
            <p:ph idx="1"/>
          </p:nvPr>
        </p:nvSpPr>
        <p:spPr>
          <a:xfrm>
            <a:off x="89453" y="1500809"/>
            <a:ext cx="7762460" cy="4411094"/>
          </a:xfrm>
        </p:spPr>
        <p:txBody>
          <a:bodyPr>
            <a:normAutofit fontScale="77500" lnSpcReduction="20000"/>
          </a:bodyPr>
          <a:lstStyle/>
          <a:p>
            <a:pPr marL="0" indent="0">
              <a:buNone/>
            </a:pPr>
            <a:r>
              <a:rPr lang="en-GB" b="1" dirty="0"/>
              <a:t>DATA AUDIT:</a:t>
            </a:r>
          </a:p>
          <a:p>
            <a:pPr marL="0" indent="0">
              <a:buNone/>
            </a:pPr>
            <a:r>
              <a:rPr lang="en-GB" dirty="0"/>
              <a:t>Start with a review to assess:</a:t>
            </a:r>
          </a:p>
          <a:p>
            <a:pPr marL="400050" lvl="1" indent="0">
              <a:buNone/>
            </a:pPr>
            <a:r>
              <a:rPr lang="en-GB" dirty="0"/>
              <a:t>• what personal data you hold</a:t>
            </a:r>
          </a:p>
          <a:p>
            <a:pPr marL="400050" lvl="1" indent="0">
              <a:buNone/>
            </a:pPr>
            <a:r>
              <a:rPr lang="en-GB" dirty="0"/>
              <a:t>• whether you need it</a:t>
            </a:r>
          </a:p>
          <a:p>
            <a:pPr marL="400050" lvl="1" indent="0">
              <a:buNone/>
            </a:pPr>
            <a:r>
              <a:rPr lang="en-GB" dirty="0"/>
              <a:t>• where it came from and the legal basis on which it was collected</a:t>
            </a:r>
          </a:p>
          <a:p>
            <a:pPr marL="400050" lvl="1" indent="0">
              <a:buNone/>
            </a:pPr>
            <a:r>
              <a:rPr lang="en-GB" dirty="0"/>
              <a:t>• what you do with it and are planning to do with it (e.g. is it passed onto third parties)</a:t>
            </a:r>
          </a:p>
          <a:p>
            <a:pPr marL="400050" lvl="1" indent="0">
              <a:buNone/>
            </a:pPr>
            <a:r>
              <a:rPr lang="en-GB" dirty="0"/>
              <a:t>• where and how you store it</a:t>
            </a:r>
          </a:p>
          <a:p>
            <a:pPr marL="0" indent="0">
              <a:buNone/>
            </a:pPr>
            <a:r>
              <a:rPr lang="en-GB" dirty="0"/>
              <a:t>• </a:t>
            </a:r>
            <a:r>
              <a:rPr lang="en-GB" sz="4200" dirty="0"/>
              <a:t>when and how you destroy it</a:t>
            </a:r>
          </a:p>
          <a:p>
            <a:pPr marL="0" indent="0">
              <a:buNone/>
            </a:pPr>
            <a:endParaRPr lang="en-GB" sz="4200" dirty="0"/>
          </a:p>
          <a:p>
            <a:pPr marL="0" indent="0" algn="ctr">
              <a:buNone/>
            </a:pPr>
            <a:r>
              <a:rPr lang="en-GB" b="1" dirty="0"/>
              <a:t>Keep a written record of this.</a:t>
            </a:r>
            <a:endParaRPr lang="en-GB" dirty="0"/>
          </a:p>
        </p:txBody>
      </p:sp>
    </p:spTree>
    <p:extLst>
      <p:ext uri="{BB962C8B-B14F-4D97-AF65-F5344CB8AC3E}">
        <p14:creationId xmlns:p14="http://schemas.microsoft.com/office/powerpoint/2010/main" val="321760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755D-F2F9-4DB4-A309-381F083D1E4C}"/>
              </a:ext>
            </a:extLst>
          </p:cNvPr>
          <p:cNvSpPr>
            <a:spLocks noGrp="1"/>
          </p:cNvSpPr>
          <p:nvPr>
            <p:ph type="title"/>
          </p:nvPr>
        </p:nvSpPr>
        <p:spPr/>
        <p:txBody>
          <a:bodyPr/>
          <a:lstStyle/>
          <a:p>
            <a:r>
              <a:rPr lang="en-GB" dirty="0"/>
              <a:t>The GDPR - Consent</a:t>
            </a:r>
          </a:p>
        </p:txBody>
      </p:sp>
      <p:sp>
        <p:nvSpPr>
          <p:cNvPr id="3" name="Content Placeholder 2">
            <a:extLst>
              <a:ext uri="{FF2B5EF4-FFF2-40B4-BE49-F238E27FC236}">
                <a16:creationId xmlns:a16="http://schemas.microsoft.com/office/drawing/2014/main" id="{18993F06-65B2-41A8-A866-95316B821C4B}"/>
              </a:ext>
            </a:extLst>
          </p:cNvPr>
          <p:cNvSpPr>
            <a:spLocks noGrp="1"/>
          </p:cNvSpPr>
          <p:nvPr>
            <p:ph idx="1"/>
          </p:nvPr>
        </p:nvSpPr>
        <p:spPr>
          <a:xfrm>
            <a:off x="0" y="1770062"/>
            <a:ext cx="7573617" cy="4332563"/>
          </a:xfrm>
        </p:spPr>
        <p:txBody>
          <a:bodyPr>
            <a:normAutofit fontScale="70000" lnSpcReduction="20000"/>
          </a:bodyPr>
          <a:lstStyle/>
          <a:p>
            <a:pPr marL="0" indent="0">
              <a:buNone/>
            </a:pPr>
            <a:r>
              <a:rPr lang="en-GB" sz="4400" dirty="0"/>
              <a:t>You can only process (and therefore collect) personal data in certain circumstances – the Legal Basis for Processing:</a:t>
            </a:r>
          </a:p>
          <a:p>
            <a:pPr marL="400050" lvl="1" indent="0">
              <a:buNone/>
            </a:pPr>
            <a:r>
              <a:rPr lang="en-GB" dirty="0"/>
              <a:t>• </a:t>
            </a:r>
            <a:r>
              <a:rPr lang="en-GB" b="1" i="1" dirty="0"/>
              <a:t>Consent of the Data Subject.</a:t>
            </a:r>
          </a:p>
          <a:p>
            <a:pPr marL="400050" lvl="1" indent="0">
              <a:buNone/>
            </a:pPr>
            <a:r>
              <a:rPr lang="en-GB" dirty="0"/>
              <a:t>• </a:t>
            </a:r>
            <a:r>
              <a:rPr lang="en-GB" b="1" i="1" dirty="0"/>
              <a:t>The legitimate interests of the data controller.</a:t>
            </a:r>
          </a:p>
          <a:p>
            <a:pPr marL="400050" lvl="1" indent="0">
              <a:buNone/>
            </a:pPr>
            <a:r>
              <a:rPr lang="en-GB" dirty="0"/>
              <a:t>• </a:t>
            </a:r>
            <a:r>
              <a:rPr lang="en-GB" b="1" i="1" dirty="0"/>
              <a:t>Necessary for the performance of the contract with the data</a:t>
            </a:r>
          </a:p>
          <a:p>
            <a:pPr marL="400050" lvl="1" indent="0">
              <a:buNone/>
            </a:pPr>
            <a:r>
              <a:rPr lang="en-GB" b="1" i="1" dirty="0"/>
              <a:t>   subject.</a:t>
            </a:r>
          </a:p>
          <a:p>
            <a:pPr marL="400050" lvl="1" indent="0">
              <a:buNone/>
            </a:pPr>
            <a:r>
              <a:rPr lang="en-GB" dirty="0"/>
              <a:t>• </a:t>
            </a:r>
            <a:r>
              <a:rPr lang="en-GB" b="1" i="1" dirty="0"/>
              <a:t>Compliance with a legal obligation to which you are subject.</a:t>
            </a:r>
          </a:p>
          <a:p>
            <a:pPr marL="400050" lvl="1" indent="0">
              <a:buNone/>
            </a:pPr>
            <a:r>
              <a:rPr lang="en-GB" dirty="0"/>
              <a:t>• </a:t>
            </a:r>
            <a:r>
              <a:rPr lang="en-GB" b="1" i="1" dirty="0"/>
              <a:t>Necessary to protect the vital interests of the data subject or of</a:t>
            </a:r>
          </a:p>
          <a:p>
            <a:pPr marL="400050" lvl="1" indent="0">
              <a:buNone/>
            </a:pPr>
            <a:r>
              <a:rPr lang="en-GB" b="1" i="1" dirty="0"/>
              <a:t>   another natural person; or</a:t>
            </a:r>
          </a:p>
          <a:p>
            <a:pPr marL="400050" lvl="1" indent="0">
              <a:buNone/>
            </a:pPr>
            <a:r>
              <a:rPr lang="en-GB" b="1" i="1" dirty="0"/>
              <a:t>• Necessary for performance of a task carried out in the public       </a:t>
            </a:r>
          </a:p>
          <a:p>
            <a:pPr marL="400050" lvl="1" indent="0">
              <a:buNone/>
            </a:pPr>
            <a:r>
              <a:rPr lang="en-GB" b="1" i="1" dirty="0"/>
              <a:t>   interest.</a:t>
            </a:r>
          </a:p>
        </p:txBody>
      </p:sp>
    </p:spTree>
    <p:extLst>
      <p:ext uri="{BB962C8B-B14F-4D97-AF65-F5344CB8AC3E}">
        <p14:creationId xmlns:p14="http://schemas.microsoft.com/office/powerpoint/2010/main" val="42623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4702-F2DB-4254-AF56-0C39ACFDCC92}"/>
              </a:ext>
            </a:extLst>
          </p:cNvPr>
          <p:cNvSpPr>
            <a:spLocks noGrp="1"/>
          </p:cNvSpPr>
          <p:nvPr>
            <p:ph type="title"/>
          </p:nvPr>
        </p:nvSpPr>
        <p:spPr/>
        <p:txBody>
          <a:bodyPr/>
          <a:lstStyle/>
          <a:p>
            <a:r>
              <a:rPr lang="en-GB" dirty="0"/>
              <a:t>The GDPR – Individual’s Rights</a:t>
            </a:r>
          </a:p>
        </p:txBody>
      </p:sp>
      <p:sp>
        <p:nvSpPr>
          <p:cNvPr id="3" name="Content Placeholder 2">
            <a:extLst>
              <a:ext uri="{FF2B5EF4-FFF2-40B4-BE49-F238E27FC236}">
                <a16:creationId xmlns:a16="http://schemas.microsoft.com/office/drawing/2014/main" id="{5D310A25-E1C7-414D-A2C6-D84238E194D9}"/>
              </a:ext>
            </a:extLst>
          </p:cNvPr>
          <p:cNvSpPr>
            <a:spLocks noGrp="1"/>
          </p:cNvSpPr>
          <p:nvPr>
            <p:ph idx="1"/>
          </p:nvPr>
        </p:nvSpPr>
        <p:spPr>
          <a:xfrm>
            <a:off x="139149" y="1417638"/>
            <a:ext cx="7394712" cy="4824135"/>
          </a:xfrm>
        </p:spPr>
        <p:txBody>
          <a:bodyPr>
            <a:normAutofit fontScale="70000" lnSpcReduction="20000"/>
          </a:bodyPr>
          <a:lstStyle/>
          <a:p>
            <a:pPr marL="0" indent="0">
              <a:buNone/>
            </a:pPr>
            <a:r>
              <a:rPr lang="en-GB" dirty="0"/>
              <a:t>• Right to be informed</a:t>
            </a:r>
          </a:p>
          <a:p>
            <a:pPr marL="400050" lvl="1" indent="0">
              <a:buNone/>
            </a:pPr>
            <a:r>
              <a:rPr lang="en-GB" dirty="0"/>
              <a:t>• </a:t>
            </a:r>
            <a:r>
              <a:rPr lang="en-GB" b="1" dirty="0"/>
              <a:t>Privacy Notices</a:t>
            </a:r>
            <a:r>
              <a:rPr lang="en-GB" dirty="0"/>
              <a:t>:</a:t>
            </a:r>
          </a:p>
          <a:p>
            <a:pPr marL="800100" lvl="2" indent="0">
              <a:buNone/>
            </a:pPr>
            <a:r>
              <a:rPr lang="en-GB" dirty="0"/>
              <a:t>• Setting out the legal basis upon which the data will be processed.</a:t>
            </a:r>
          </a:p>
          <a:p>
            <a:pPr marL="800100" lvl="2" indent="0">
              <a:buNone/>
            </a:pPr>
            <a:r>
              <a:rPr lang="en-GB" dirty="0"/>
              <a:t>• How long the data will be retained.</a:t>
            </a:r>
          </a:p>
          <a:p>
            <a:pPr marL="800100" lvl="2" indent="0">
              <a:buNone/>
            </a:pPr>
            <a:r>
              <a:rPr lang="en-GB" dirty="0"/>
              <a:t>• Data subject rights including:</a:t>
            </a:r>
          </a:p>
          <a:p>
            <a:pPr marL="1257300" lvl="3" indent="0">
              <a:buNone/>
            </a:pPr>
            <a:r>
              <a:rPr lang="en-GB" dirty="0"/>
              <a:t>• How to make a data subject access request; and</a:t>
            </a:r>
          </a:p>
          <a:p>
            <a:pPr marL="1257300" lvl="3" indent="0">
              <a:buNone/>
            </a:pPr>
            <a:r>
              <a:rPr lang="en-GB" dirty="0"/>
              <a:t>• How to request the deletion/rectification of data.</a:t>
            </a:r>
          </a:p>
          <a:p>
            <a:pPr marL="400050" lvl="1" indent="0">
              <a:buNone/>
            </a:pPr>
            <a:r>
              <a:rPr lang="en-GB" dirty="0"/>
              <a:t>• If and the extent to which it will be transferred overseas/outside of the EEA appropriate safeguards in place to protect it.</a:t>
            </a:r>
          </a:p>
          <a:p>
            <a:pPr marL="400050" lvl="1" indent="0">
              <a:buNone/>
            </a:pPr>
            <a:endParaRPr lang="en-GB" dirty="0"/>
          </a:p>
          <a:p>
            <a:pPr marL="0" indent="0">
              <a:buNone/>
            </a:pPr>
            <a:r>
              <a:rPr lang="en-GB" dirty="0"/>
              <a:t>• Right to be Forgotten (NEW)</a:t>
            </a:r>
          </a:p>
          <a:p>
            <a:pPr marL="400050" lvl="1" indent="0">
              <a:buNone/>
            </a:pPr>
            <a:r>
              <a:rPr lang="en-GB" dirty="0"/>
              <a:t>• Request to be forgotten can be made:</a:t>
            </a:r>
          </a:p>
          <a:p>
            <a:pPr marL="800100" lvl="2" indent="0">
              <a:buNone/>
            </a:pPr>
            <a:r>
              <a:rPr lang="en-GB" dirty="0"/>
              <a:t>• When the use of the data is no longer necessary.</a:t>
            </a:r>
          </a:p>
          <a:p>
            <a:pPr marL="800100" lvl="2" indent="0">
              <a:buNone/>
            </a:pPr>
            <a:r>
              <a:rPr lang="en-GB" dirty="0"/>
              <a:t>• Consent is withdrawn and there is no other legal basis for processing.</a:t>
            </a:r>
          </a:p>
          <a:p>
            <a:pPr marL="800100" lvl="2" indent="0">
              <a:buNone/>
            </a:pPr>
            <a:r>
              <a:rPr lang="en-GB" dirty="0"/>
              <a:t>• Data unlawfully processed.</a:t>
            </a:r>
          </a:p>
          <a:p>
            <a:pPr marL="800100" lvl="2" indent="0">
              <a:buNone/>
            </a:pPr>
            <a:r>
              <a:rPr lang="en-GB" dirty="0"/>
              <a:t>• To comply with legal obligations.</a:t>
            </a:r>
          </a:p>
        </p:txBody>
      </p:sp>
    </p:spTree>
    <p:extLst>
      <p:ext uri="{BB962C8B-B14F-4D97-AF65-F5344CB8AC3E}">
        <p14:creationId xmlns:p14="http://schemas.microsoft.com/office/powerpoint/2010/main" val="28556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FA16-E97B-4C09-BEFC-B5BF161D9E2F}"/>
              </a:ext>
            </a:extLst>
          </p:cNvPr>
          <p:cNvSpPr>
            <a:spLocks noGrp="1"/>
          </p:cNvSpPr>
          <p:nvPr>
            <p:ph type="title"/>
          </p:nvPr>
        </p:nvSpPr>
        <p:spPr/>
        <p:txBody>
          <a:bodyPr/>
          <a:lstStyle/>
          <a:p>
            <a:r>
              <a:rPr lang="en-GB" dirty="0"/>
              <a:t>The GDPR – Individual’s Rights</a:t>
            </a:r>
          </a:p>
        </p:txBody>
      </p:sp>
      <p:sp>
        <p:nvSpPr>
          <p:cNvPr id="3" name="Content Placeholder 2">
            <a:extLst>
              <a:ext uri="{FF2B5EF4-FFF2-40B4-BE49-F238E27FC236}">
                <a16:creationId xmlns:a16="http://schemas.microsoft.com/office/drawing/2014/main" id="{AB7BB84F-A9DA-40FE-9697-ACC205802228}"/>
              </a:ext>
            </a:extLst>
          </p:cNvPr>
          <p:cNvSpPr>
            <a:spLocks noGrp="1"/>
          </p:cNvSpPr>
          <p:nvPr>
            <p:ph idx="1"/>
          </p:nvPr>
        </p:nvSpPr>
        <p:spPr>
          <a:xfrm>
            <a:off x="79512" y="1758244"/>
            <a:ext cx="7851913" cy="4141840"/>
          </a:xfrm>
        </p:spPr>
        <p:txBody>
          <a:bodyPr>
            <a:normAutofit fontScale="92500" lnSpcReduction="20000"/>
          </a:bodyPr>
          <a:lstStyle/>
          <a:p>
            <a:pPr marL="0" indent="0">
              <a:buNone/>
            </a:pPr>
            <a:r>
              <a:rPr lang="en-GB" dirty="0"/>
              <a:t>• Right of Access</a:t>
            </a:r>
          </a:p>
          <a:p>
            <a:pPr marL="400050" lvl="1" indent="0">
              <a:buNone/>
            </a:pPr>
            <a:r>
              <a:rPr lang="en-GB" dirty="0"/>
              <a:t>• Subject Access Request (DP).</a:t>
            </a:r>
          </a:p>
          <a:p>
            <a:pPr marL="0" indent="0">
              <a:buNone/>
            </a:pPr>
            <a:r>
              <a:rPr lang="en-GB" dirty="0"/>
              <a:t>• Right to Rectification</a:t>
            </a:r>
          </a:p>
          <a:p>
            <a:pPr marL="400050" lvl="1" indent="0">
              <a:buNone/>
            </a:pPr>
            <a:r>
              <a:rPr lang="en-GB" dirty="0"/>
              <a:t>• Data that is inaccurate/incomplete (DP).</a:t>
            </a:r>
          </a:p>
          <a:p>
            <a:pPr marL="0" indent="0">
              <a:buNone/>
            </a:pPr>
            <a:r>
              <a:rPr lang="en-GB" dirty="0"/>
              <a:t>• Right to Block/Suppress Processing of Personal </a:t>
            </a:r>
          </a:p>
          <a:p>
            <a:pPr marL="0" indent="0">
              <a:buNone/>
            </a:pPr>
            <a:r>
              <a:rPr lang="en-GB" dirty="0"/>
              <a:t>    Data (DP)</a:t>
            </a:r>
          </a:p>
          <a:p>
            <a:pPr marL="0" indent="0">
              <a:buNone/>
            </a:pPr>
            <a:r>
              <a:rPr lang="en-GB" dirty="0"/>
              <a:t>• Right to Data Portability (NEW)</a:t>
            </a:r>
          </a:p>
          <a:p>
            <a:pPr marL="400050" lvl="1" indent="0">
              <a:buNone/>
            </a:pPr>
            <a:r>
              <a:rPr lang="en-GB" dirty="0"/>
              <a:t>• Obtain and use personal data for own purposes across different services under certain circumstances</a:t>
            </a:r>
          </a:p>
        </p:txBody>
      </p:sp>
    </p:spTree>
    <p:extLst>
      <p:ext uri="{BB962C8B-B14F-4D97-AF65-F5344CB8AC3E}">
        <p14:creationId xmlns:p14="http://schemas.microsoft.com/office/powerpoint/2010/main" val="9532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C2CE-7B26-4271-AB98-F750A0DF5739}"/>
              </a:ext>
            </a:extLst>
          </p:cNvPr>
          <p:cNvSpPr>
            <a:spLocks noGrp="1"/>
          </p:cNvSpPr>
          <p:nvPr>
            <p:ph type="title"/>
          </p:nvPr>
        </p:nvSpPr>
        <p:spPr/>
        <p:txBody>
          <a:bodyPr/>
          <a:lstStyle/>
          <a:p>
            <a:r>
              <a:rPr lang="en-US" dirty="0"/>
              <a:t>The GDPR Enforcement </a:t>
            </a:r>
            <a:endParaRPr lang="en-GB" dirty="0"/>
          </a:p>
        </p:txBody>
      </p:sp>
      <p:sp>
        <p:nvSpPr>
          <p:cNvPr id="3" name="Content Placeholder 2">
            <a:extLst>
              <a:ext uri="{FF2B5EF4-FFF2-40B4-BE49-F238E27FC236}">
                <a16:creationId xmlns:a16="http://schemas.microsoft.com/office/drawing/2014/main" id="{DF05055F-EFC5-4028-AF72-B4AD75770C86}"/>
              </a:ext>
            </a:extLst>
          </p:cNvPr>
          <p:cNvSpPr>
            <a:spLocks noGrp="1"/>
          </p:cNvSpPr>
          <p:nvPr>
            <p:ph idx="1"/>
          </p:nvPr>
        </p:nvSpPr>
        <p:spPr>
          <a:xfrm>
            <a:off x="100696" y="1770063"/>
            <a:ext cx="7323834" cy="4141840"/>
          </a:xfrm>
        </p:spPr>
        <p:txBody>
          <a:bodyPr>
            <a:normAutofit/>
          </a:bodyPr>
          <a:lstStyle/>
          <a:p>
            <a:r>
              <a:rPr lang="en-GB" dirty="0"/>
              <a:t>The GDPR will be enforced by the Information Commissioner (ICO). The ICO website (ICO.org.uk) contains useful information and is constantly being updated.</a:t>
            </a:r>
          </a:p>
          <a:p>
            <a:pPr marL="0" indent="0">
              <a:buNone/>
            </a:pPr>
            <a:endParaRPr lang="en-GB" dirty="0"/>
          </a:p>
          <a:p>
            <a:r>
              <a:rPr lang="en-GB" dirty="0"/>
              <a:t>The fines may be substantial!</a:t>
            </a:r>
          </a:p>
        </p:txBody>
      </p:sp>
    </p:spTree>
    <p:extLst>
      <p:ext uri="{BB962C8B-B14F-4D97-AF65-F5344CB8AC3E}">
        <p14:creationId xmlns:p14="http://schemas.microsoft.com/office/powerpoint/2010/main" val="17250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4EA8-D7C9-46C9-A3CE-BE2BF6B30278}"/>
              </a:ext>
            </a:extLst>
          </p:cNvPr>
          <p:cNvSpPr>
            <a:spLocks noGrp="1"/>
          </p:cNvSpPr>
          <p:nvPr>
            <p:ph type="title"/>
          </p:nvPr>
        </p:nvSpPr>
        <p:spPr>
          <a:xfrm>
            <a:off x="396871" y="274638"/>
            <a:ext cx="6640033" cy="1143000"/>
          </a:xfrm>
        </p:spPr>
        <p:txBody>
          <a:bodyPr>
            <a:normAutofit fontScale="90000"/>
          </a:bodyPr>
          <a:lstStyle/>
          <a:p>
            <a:r>
              <a:rPr lang="en-GB" dirty="0"/>
              <a:t>The GDPR – Risk to Clubs/Leagues</a:t>
            </a:r>
          </a:p>
        </p:txBody>
      </p:sp>
      <p:sp>
        <p:nvSpPr>
          <p:cNvPr id="3" name="Content Placeholder 2">
            <a:extLst>
              <a:ext uri="{FF2B5EF4-FFF2-40B4-BE49-F238E27FC236}">
                <a16:creationId xmlns:a16="http://schemas.microsoft.com/office/drawing/2014/main" id="{917BB386-4F18-4B66-9FD4-B046FD7DECC5}"/>
              </a:ext>
            </a:extLst>
          </p:cNvPr>
          <p:cNvSpPr>
            <a:spLocks noGrp="1"/>
          </p:cNvSpPr>
          <p:nvPr>
            <p:ph idx="1"/>
          </p:nvPr>
        </p:nvSpPr>
        <p:spPr>
          <a:xfrm>
            <a:off x="146525" y="1770063"/>
            <a:ext cx="6999710" cy="4141840"/>
          </a:xfrm>
        </p:spPr>
        <p:txBody>
          <a:bodyPr>
            <a:normAutofit/>
          </a:bodyPr>
          <a:lstStyle/>
          <a:p>
            <a:pPr marL="0" indent="0">
              <a:buNone/>
            </a:pPr>
            <a:r>
              <a:rPr lang="en-GB" dirty="0"/>
              <a:t>ICO likely to be concerned with enforcing against larger organisations initially, however, smaller organisations still need to comply.</a:t>
            </a:r>
          </a:p>
          <a:p>
            <a:pPr marL="0" indent="0">
              <a:buNone/>
            </a:pPr>
            <a:endParaRPr lang="en-GB" dirty="0"/>
          </a:p>
          <a:p>
            <a:pPr marL="0" indent="0">
              <a:buNone/>
            </a:pPr>
            <a:r>
              <a:rPr lang="en-GB" dirty="0"/>
              <a:t>Risk to clubs may come from disgruntled members reporting to the ICO.</a:t>
            </a:r>
          </a:p>
        </p:txBody>
      </p:sp>
    </p:spTree>
    <p:extLst>
      <p:ext uri="{BB962C8B-B14F-4D97-AF65-F5344CB8AC3E}">
        <p14:creationId xmlns:p14="http://schemas.microsoft.com/office/powerpoint/2010/main" val="202628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4219-BF3D-4733-8B2D-002939964065}"/>
              </a:ext>
            </a:extLst>
          </p:cNvPr>
          <p:cNvSpPr>
            <a:spLocks noGrp="1"/>
          </p:cNvSpPr>
          <p:nvPr>
            <p:ph type="title"/>
          </p:nvPr>
        </p:nvSpPr>
        <p:spPr>
          <a:xfrm>
            <a:off x="0" y="731838"/>
            <a:ext cx="7384774" cy="1143000"/>
          </a:xfrm>
        </p:spPr>
        <p:txBody>
          <a:bodyPr>
            <a:normAutofit fontScale="90000"/>
          </a:bodyPr>
          <a:lstStyle/>
          <a:p>
            <a:r>
              <a:rPr lang="en-GB" sz="4900" dirty="0"/>
              <a:t>The GDPR – Questions for you</a:t>
            </a:r>
            <a:br>
              <a:rPr lang="en-GB" dirty="0"/>
            </a:br>
            <a:endParaRPr lang="en-GB" dirty="0"/>
          </a:p>
        </p:txBody>
      </p:sp>
      <p:sp>
        <p:nvSpPr>
          <p:cNvPr id="3" name="Content Placeholder 2">
            <a:extLst>
              <a:ext uri="{FF2B5EF4-FFF2-40B4-BE49-F238E27FC236}">
                <a16:creationId xmlns:a16="http://schemas.microsoft.com/office/drawing/2014/main" id="{0C68B18C-31B7-44B8-AFA5-F18085453643}"/>
              </a:ext>
            </a:extLst>
          </p:cNvPr>
          <p:cNvSpPr>
            <a:spLocks noGrp="1"/>
          </p:cNvSpPr>
          <p:nvPr>
            <p:ph idx="1"/>
          </p:nvPr>
        </p:nvSpPr>
        <p:spPr>
          <a:xfrm>
            <a:off x="436558" y="1985220"/>
            <a:ext cx="6350000" cy="4141840"/>
          </a:xfrm>
        </p:spPr>
        <p:txBody>
          <a:bodyPr/>
          <a:lstStyle/>
          <a:p>
            <a:pPr marL="0" indent="0">
              <a:buNone/>
            </a:pPr>
            <a:r>
              <a:rPr lang="en-GB" dirty="0"/>
              <a:t>• What data do you collect?</a:t>
            </a:r>
          </a:p>
          <a:p>
            <a:pPr marL="0" indent="0">
              <a:buNone/>
            </a:pPr>
            <a:r>
              <a:rPr lang="en-GB" dirty="0"/>
              <a:t>• What do you use it for?</a:t>
            </a:r>
          </a:p>
          <a:p>
            <a:pPr marL="0" indent="0">
              <a:buNone/>
            </a:pPr>
            <a:r>
              <a:rPr lang="en-GB" dirty="0"/>
              <a:t>• Who do you share it with?</a:t>
            </a:r>
          </a:p>
        </p:txBody>
      </p:sp>
    </p:spTree>
    <p:extLst>
      <p:ext uri="{BB962C8B-B14F-4D97-AF65-F5344CB8AC3E}">
        <p14:creationId xmlns:p14="http://schemas.microsoft.com/office/powerpoint/2010/main" val="146777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1DB3-7B74-4A00-A5AF-1E21744B4B89}"/>
              </a:ext>
            </a:extLst>
          </p:cNvPr>
          <p:cNvSpPr>
            <a:spLocks noGrp="1"/>
          </p:cNvSpPr>
          <p:nvPr>
            <p:ph type="title"/>
          </p:nvPr>
        </p:nvSpPr>
        <p:spPr>
          <a:xfrm>
            <a:off x="0" y="543893"/>
            <a:ext cx="8338931" cy="1143000"/>
          </a:xfrm>
        </p:spPr>
        <p:txBody>
          <a:bodyPr>
            <a:normAutofit fontScale="90000"/>
          </a:bodyPr>
          <a:lstStyle/>
          <a:p>
            <a:r>
              <a:rPr lang="en-GB" sz="3600" dirty="0">
                <a:latin typeface="CalibriLight"/>
              </a:rPr>
              <a:t>The General Data Protection Regulation </a:t>
            </a:r>
            <a:br>
              <a:rPr lang="en-GB" sz="3600" dirty="0">
                <a:latin typeface="CalibriLight"/>
              </a:rPr>
            </a:br>
            <a:r>
              <a:rPr lang="en-GB" sz="3600" dirty="0">
                <a:latin typeface="CalibriLight"/>
              </a:rPr>
              <a:t>                                 </a:t>
            </a:r>
            <a:r>
              <a:rPr lang="en-GB" dirty="0">
                <a:latin typeface="CalibriLight"/>
              </a:rPr>
              <a:t>(GDPR)</a:t>
            </a:r>
            <a:br>
              <a:rPr lang="en-GB" dirty="0">
                <a:latin typeface="CalibriLight"/>
              </a:rPr>
            </a:br>
            <a:endParaRPr lang="en-GB" dirty="0"/>
          </a:p>
        </p:txBody>
      </p:sp>
      <p:sp>
        <p:nvSpPr>
          <p:cNvPr id="4" name="Rectangle 3">
            <a:extLst>
              <a:ext uri="{FF2B5EF4-FFF2-40B4-BE49-F238E27FC236}">
                <a16:creationId xmlns:a16="http://schemas.microsoft.com/office/drawing/2014/main" id="{CF599D92-C47F-41F1-AE5F-1A736A2816C1}"/>
              </a:ext>
            </a:extLst>
          </p:cNvPr>
          <p:cNvSpPr/>
          <p:nvPr/>
        </p:nvSpPr>
        <p:spPr>
          <a:xfrm>
            <a:off x="46411" y="1686893"/>
            <a:ext cx="7328423" cy="2246769"/>
          </a:xfrm>
          <a:prstGeom prst="rect">
            <a:avLst/>
          </a:prstGeom>
        </p:spPr>
        <p:txBody>
          <a:bodyPr wrap="square">
            <a:spAutoFit/>
          </a:bodyPr>
          <a:lstStyle/>
          <a:p>
            <a:r>
              <a:rPr lang="en-GB" sz="2800" dirty="0">
                <a:latin typeface="Arial" panose="020B0604020202020204" pitchFamily="34" charset="0"/>
              </a:rPr>
              <a:t>• </a:t>
            </a:r>
            <a:r>
              <a:rPr lang="en-GB" sz="2800" dirty="0">
                <a:latin typeface="Calibri" panose="020F0502020204030204" pitchFamily="34" charset="0"/>
              </a:rPr>
              <a:t>New Data Protection law – 25th May  2018.</a:t>
            </a:r>
          </a:p>
          <a:p>
            <a:r>
              <a:rPr lang="en-GB" sz="2800" dirty="0">
                <a:latin typeface="Arial" panose="020B0604020202020204" pitchFamily="34" charset="0"/>
              </a:rPr>
              <a:t>• </a:t>
            </a:r>
            <a:r>
              <a:rPr lang="en-GB" sz="2800" dirty="0">
                <a:latin typeface="Calibri" panose="020F0502020204030204" pitchFamily="34" charset="0"/>
              </a:rPr>
              <a:t>Brexit does not affect the GDPR coming into    </a:t>
            </a:r>
          </a:p>
          <a:p>
            <a:r>
              <a:rPr lang="en-GB" sz="2800" dirty="0">
                <a:latin typeface="Calibri" panose="020F0502020204030204" pitchFamily="34" charset="0"/>
              </a:rPr>
              <a:t>   effect so you cannot ignore it.</a:t>
            </a:r>
          </a:p>
          <a:p>
            <a:r>
              <a:rPr lang="en-GB" sz="2800" dirty="0">
                <a:latin typeface="Arial" panose="020B0604020202020204" pitchFamily="34" charset="0"/>
              </a:rPr>
              <a:t>• </a:t>
            </a:r>
            <a:r>
              <a:rPr lang="en-GB" sz="2800" dirty="0">
                <a:latin typeface="Calibri" panose="020F0502020204030204" pitchFamily="34" charset="0"/>
              </a:rPr>
              <a:t>Fines for getting it wrong are huge!</a:t>
            </a:r>
          </a:p>
          <a:p>
            <a:r>
              <a:rPr lang="en-GB" sz="2800" dirty="0">
                <a:latin typeface="Arial" panose="020B0604020202020204" pitchFamily="34" charset="0"/>
              </a:rPr>
              <a:t>• </a:t>
            </a:r>
            <a:r>
              <a:rPr lang="en-GB" sz="2800" dirty="0">
                <a:latin typeface="Calibri" panose="020F0502020204030204" pitchFamily="34" charset="0"/>
              </a:rPr>
              <a:t>ICO Guidance needed to fill in the blanks.</a:t>
            </a:r>
            <a:endParaRPr lang="en-GB" sz="2800" dirty="0"/>
          </a:p>
        </p:txBody>
      </p:sp>
    </p:spTree>
    <p:extLst>
      <p:ext uri="{BB962C8B-B14F-4D97-AF65-F5344CB8AC3E}">
        <p14:creationId xmlns:p14="http://schemas.microsoft.com/office/powerpoint/2010/main" val="85772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9524-A293-4477-A5C3-46E1B181FE54}"/>
              </a:ext>
            </a:extLst>
          </p:cNvPr>
          <p:cNvSpPr>
            <a:spLocks noGrp="1"/>
          </p:cNvSpPr>
          <p:nvPr>
            <p:ph type="title"/>
          </p:nvPr>
        </p:nvSpPr>
        <p:spPr>
          <a:xfrm>
            <a:off x="238538" y="612568"/>
            <a:ext cx="6405563" cy="1143000"/>
          </a:xfrm>
        </p:spPr>
        <p:txBody>
          <a:bodyPr>
            <a:normAutofit fontScale="90000"/>
          </a:bodyPr>
          <a:lstStyle/>
          <a:p>
            <a:r>
              <a:rPr lang="en-GB" dirty="0">
                <a:latin typeface="Arial" panose="020B0604020202020204" pitchFamily="34" charset="0"/>
              </a:rPr>
              <a:t>B</a:t>
            </a:r>
            <a:r>
              <a:rPr lang="en-GB" dirty="0">
                <a:latin typeface="Calibri" panose="020F0502020204030204" pitchFamily="34" charset="0"/>
              </a:rPr>
              <a:t>usting the myths: what is data?</a:t>
            </a:r>
            <a:br>
              <a:rPr lang="en-GB" dirty="0">
                <a:latin typeface="Calibri" panose="020F0502020204030204" pitchFamily="34" charset="0"/>
              </a:rPr>
            </a:br>
            <a:endParaRPr lang="en-GB" dirty="0"/>
          </a:p>
        </p:txBody>
      </p:sp>
      <p:sp>
        <p:nvSpPr>
          <p:cNvPr id="4" name="Rectangle 3">
            <a:extLst>
              <a:ext uri="{FF2B5EF4-FFF2-40B4-BE49-F238E27FC236}">
                <a16:creationId xmlns:a16="http://schemas.microsoft.com/office/drawing/2014/main" id="{95014740-B196-43B6-91E6-1925D23875E6}"/>
              </a:ext>
            </a:extLst>
          </p:cNvPr>
          <p:cNvSpPr/>
          <p:nvPr/>
        </p:nvSpPr>
        <p:spPr>
          <a:xfrm>
            <a:off x="109329" y="2080357"/>
            <a:ext cx="7742583" cy="3293209"/>
          </a:xfrm>
          <a:prstGeom prst="rect">
            <a:avLst/>
          </a:prstGeom>
        </p:spPr>
        <p:txBody>
          <a:bodyPr wrap="square">
            <a:spAutoFit/>
          </a:bodyPr>
          <a:lstStyle/>
          <a:p>
            <a:r>
              <a:rPr lang="en-GB" sz="1600" b="1" dirty="0">
                <a:latin typeface="Calibri,Bold"/>
              </a:rPr>
              <a:t>Personal data</a:t>
            </a:r>
          </a:p>
          <a:p>
            <a:r>
              <a:rPr lang="en-GB" sz="1600" dirty="0">
                <a:latin typeface="Arial" panose="020B0604020202020204" pitchFamily="34" charset="0"/>
              </a:rPr>
              <a:t>• </a:t>
            </a:r>
            <a:r>
              <a:rPr lang="en-GB" sz="1600" dirty="0">
                <a:latin typeface="Calibri" panose="020F0502020204030204" pitchFamily="34" charset="0"/>
              </a:rPr>
              <a:t>Any information relating to an identified or identifiable natural person (referred to as</a:t>
            </a:r>
          </a:p>
          <a:p>
            <a:r>
              <a:rPr lang="en-GB" sz="1600" dirty="0">
                <a:latin typeface="Calibri" panose="020F0502020204030204" pitchFamily="34" charset="0"/>
              </a:rPr>
              <a:t>the </a:t>
            </a:r>
            <a:r>
              <a:rPr lang="en-GB" sz="1600" b="1" dirty="0">
                <a:latin typeface="Calibri,Bold"/>
              </a:rPr>
              <a:t>Data Subject</a:t>
            </a:r>
            <a:r>
              <a:rPr lang="en-GB" sz="1600" dirty="0">
                <a:latin typeface="Calibri" panose="020F0502020204030204" pitchFamily="34" charset="0"/>
              </a:rPr>
              <a:t>). A person is identifiable if they “</a:t>
            </a:r>
            <a:r>
              <a:rPr lang="en-GB" sz="1600" i="1" dirty="0">
                <a:latin typeface="Calibri,Italic"/>
              </a:rPr>
              <a:t>can be identified, directly or</a:t>
            </a:r>
          </a:p>
          <a:p>
            <a:r>
              <a:rPr lang="en-GB" sz="1600" i="1" dirty="0">
                <a:latin typeface="Calibri,Italic"/>
              </a:rPr>
              <a:t>indirectly, in particular by reference to an identifier such as name, an identification</a:t>
            </a:r>
          </a:p>
          <a:p>
            <a:r>
              <a:rPr lang="en-GB" sz="1600" i="1" dirty="0">
                <a:latin typeface="Calibri,Italic"/>
              </a:rPr>
              <a:t>number, location data, an online identifier or to one or more factors, specifically the</a:t>
            </a:r>
          </a:p>
          <a:p>
            <a:r>
              <a:rPr lang="en-GB" sz="1600" i="1" dirty="0">
                <a:latin typeface="Calibri,Italic"/>
              </a:rPr>
              <a:t>physical, physiological, genetic, mental, economic, cultural or social identity of that</a:t>
            </a:r>
          </a:p>
          <a:p>
            <a:r>
              <a:rPr lang="en-GB" sz="1600" i="1" dirty="0">
                <a:latin typeface="Calibri,Italic"/>
              </a:rPr>
              <a:t>actual person</a:t>
            </a:r>
            <a:r>
              <a:rPr lang="en-GB" sz="1600" dirty="0">
                <a:latin typeface="Calibri" panose="020F0502020204030204" pitchFamily="34" charset="0"/>
              </a:rPr>
              <a:t>”.</a:t>
            </a:r>
          </a:p>
          <a:p>
            <a:r>
              <a:rPr lang="en-GB" sz="1600" b="1" dirty="0">
                <a:latin typeface="Calibri,Bold"/>
              </a:rPr>
              <a:t>Processing</a:t>
            </a:r>
          </a:p>
          <a:p>
            <a:r>
              <a:rPr lang="en-GB" sz="1600" dirty="0">
                <a:latin typeface="Arial" panose="020B0604020202020204" pitchFamily="34" charset="0"/>
              </a:rPr>
              <a:t>• </a:t>
            </a:r>
            <a:r>
              <a:rPr lang="en-GB" sz="1600" dirty="0">
                <a:latin typeface="Calibri" panose="020F0502020204030204" pitchFamily="34" charset="0"/>
              </a:rPr>
              <a:t>“A</a:t>
            </a:r>
            <a:r>
              <a:rPr lang="en-GB" sz="1600" i="1" dirty="0">
                <a:latin typeface="Calibri,Italic"/>
              </a:rPr>
              <a:t>ny operation or set of operations which is performed on personal data or on sets of</a:t>
            </a:r>
          </a:p>
          <a:p>
            <a:r>
              <a:rPr lang="en-GB" sz="1600" i="1" dirty="0">
                <a:latin typeface="Calibri,Italic"/>
              </a:rPr>
              <a:t>personal data, whether or not by automated means, such as collection, recording,</a:t>
            </a:r>
          </a:p>
          <a:p>
            <a:r>
              <a:rPr lang="en-GB" sz="1600" i="1" dirty="0">
                <a:latin typeface="Calibri,Italic"/>
              </a:rPr>
              <a:t>organisation, structuring, storage, adaption or alteration, retrieval, consultation, use,</a:t>
            </a:r>
          </a:p>
          <a:p>
            <a:r>
              <a:rPr lang="en-GB" sz="1600" i="1" dirty="0">
                <a:latin typeface="Calibri,Italic"/>
              </a:rPr>
              <a:t>disclosure by transmission, determination or otherwise making available, alignment</a:t>
            </a:r>
          </a:p>
          <a:p>
            <a:r>
              <a:rPr lang="en-GB" sz="1600" i="1" dirty="0">
                <a:latin typeface="Calibri,Italic"/>
              </a:rPr>
              <a:t>or combination, restriction, erasure or destruction</a:t>
            </a:r>
            <a:r>
              <a:rPr lang="en-GB" sz="1600" dirty="0">
                <a:latin typeface="Calibri" panose="020F0502020204030204" pitchFamily="34" charset="0"/>
              </a:rPr>
              <a:t>”.</a:t>
            </a:r>
            <a:endParaRPr lang="en-GB" sz="1600" dirty="0"/>
          </a:p>
        </p:txBody>
      </p:sp>
    </p:spTree>
    <p:extLst>
      <p:ext uri="{BB962C8B-B14F-4D97-AF65-F5344CB8AC3E}">
        <p14:creationId xmlns:p14="http://schemas.microsoft.com/office/powerpoint/2010/main" val="394991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BCE5-5DD3-46BA-8D43-9E4D322488B6}"/>
              </a:ext>
            </a:extLst>
          </p:cNvPr>
          <p:cNvSpPr>
            <a:spLocks noGrp="1"/>
          </p:cNvSpPr>
          <p:nvPr>
            <p:ph type="title"/>
          </p:nvPr>
        </p:nvSpPr>
        <p:spPr/>
        <p:txBody>
          <a:bodyPr/>
          <a:lstStyle/>
          <a:p>
            <a:r>
              <a:rPr lang="en-GB" dirty="0"/>
              <a:t>The GDPR</a:t>
            </a:r>
          </a:p>
        </p:txBody>
      </p:sp>
      <p:sp>
        <p:nvSpPr>
          <p:cNvPr id="3" name="Content Placeholder 2">
            <a:extLst>
              <a:ext uri="{FF2B5EF4-FFF2-40B4-BE49-F238E27FC236}">
                <a16:creationId xmlns:a16="http://schemas.microsoft.com/office/drawing/2014/main" id="{71EC60CA-E015-4BE2-B0E3-1028536E1FF0}"/>
              </a:ext>
            </a:extLst>
          </p:cNvPr>
          <p:cNvSpPr>
            <a:spLocks noGrp="1"/>
          </p:cNvSpPr>
          <p:nvPr>
            <p:ph idx="1"/>
          </p:nvPr>
        </p:nvSpPr>
        <p:spPr>
          <a:xfrm>
            <a:off x="436557" y="1770063"/>
            <a:ext cx="7077425" cy="4141840"/>
          </a:xfrm>
        </p:spPr>
        <p:txBody>
          <a:bodyPr>
            <a:normAutofit fontScale="62500" lnSpcReduction="20000"/>
          </a:bodyPr>
          <a:lstStyle/>
          <a:p>
            <a:pPr marL="0" indent="0">
              <a:buNone/>
            </a:pPr>
            <a:r>
              <a:rPr lang="en-GB" dirty="0"/>
              <a:t>• Most, if not all, the information you request on your membership application forms, event entry forms and</a:t>
            </a:r>
          </a:p>
          <a:p>
            <a:pPr marL="0" indent="0">
              <a:buNone/>
            </a:pPr>
            <a:r>
              <a:rPr lang="en-GB" dirty="0"/>
              <a:t>information you collect from visitors, suppliers, staff and</a:t>
            </a:r>
          </a:p>
          <a:p>
            <a:pPr marL="0" indent="0">
              <a:buNone/>
            </a:pPr>
            <a:r>
              <a:rPr lang="en-GB" dirty="0"/>
              <a:t>volunteers will be personal data.</a:t>
            </a:r>
          </a:p>
          <a:p>
            <a:pPr marL="0" indent="0">
              <a:buNone/>
            </a:pPr>
            <a:endParaRPr lang="en-GB" dirty="0"/>
          </a:p>
          <a:p>
            <a:pPr marL="0" indent="0">
              <a:buNone/>
            </a:pPr>
            <a:r>
              <a:rPr lang="en-GB" dirty="0"/>
              <a:t>• This includes names, addresses, dates of birth, telephone</a:t>
            </a:r>
          </a:p>
          <a:p>
            <a:pPr marL="0" indent="0">
              <a:buNone/>
            </a:pPr>
            <a:r>
              <a:rPr lang="en-GB" dirty="0"/>
              <a:t>numbers, e-mail addresses and emergency contact details.</a:t>
            </a:r>
          </a:p>
          <a:p>
            <a:pPr marL="0" indent="0">
              <a:buNone/>
            </a:pPr>
            <a:endParaRPr lang="en-GB" dirty="0"/>
          </a:p>
          <a:p>
            <a:pPr marL="0" indent="0">
              <a:buNone/>
            </a:pPr>
            <a:r>
              <a:rPr lang="en-GB" dirty="0"/>
              <a:t>• Personal data can also include opinions held about someone and can include references to them in emails or other communication.</a:t>
            </a:r>
          </a:p>
          <a:p>
            <a:pPr marL="0" indent="0">
              <a:buNone/>
            </a:pPr>
            <a:endParaRPr lang="en-GB" dirty="0"/>
          </a:p>
          <a:p>
            <a:pPr marL="0" indent="0">
              <a:buNone/>
            </a:pPr>
            <a:r>
              <a:rPr lang="en-GB" dirty="0"/>
              <a:t>• Information about health and physical disabilities will be sensitive personal data to which additional safeguards</a:t>
            </a:r>
          </a:p>
          <a:p>
            <a:pPr marL="0" indent="0">
              <a:buNone/>
            </a:pPr>
            <a:r>
              <a:rPr lang="en-GB" dirty="0"/>
              <a:t>apply.</a:t>
            </a:r>
          </a:p>
        </p:txBody>
      </p:sp>
    </p:spTree>
    <p:extLst>
      <p:ext uri="{BB962C8B-B14F-4D97-AF65-F5344CB8AC3E}">
        <p14:creationId xmlns:p14="http://schemas.microsoft.com/office/powerpoint/2010/main" val="420225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4F29-FA0A-47F3-A229-E628912F193E}"/>
              </a:ext>
            </a:extLst>
          </p:cNvPr>
          <p:cNvSpPr>
            <a:spLocks noGrp="1"/>
          </p:cNvSpPr>
          <p:nvPr>
            <p:ph type="title"/>
          </p:nvPr>
        </p:nvSpPr>
        <p:spPr/>
        <p:txBody>
          <a:bodyPr/>
          <a:lstStyle/>
          <a:p>
            <a:r>
              <a:rPr lang="en-GB" dirty="0"/>
              <a:t>The GDPR</a:t>
            </a:r>
          </a:p>
        </p:txBody>
      </p:sp>
      <p:sp>
        <p:nvSpPr>
          <p:cNvPr id="3" name="Content Placeholder 2">
            <a:extLst>
              <a:ext uri="{FF2B5EF4-FFF2-40B4-BE49-F238E27FC236}">
                <a16:creationId xmlns:a16="http://schemas.microsoft.com/office/drawing/2014/main" id="{0220EEA9-ACB2-41E8-90D6-AE215D0DCD33}"/>
              </a:ext>
            </a:extLst>
          </p:cNvPr>
          <p:cNvSpPr>
            <a:spLocks noGrp="1"/>
          </p:cNvSpPr>
          <p:nvPr>
            <p:ph idx="1"/>
          </p:nvPr>
        </p:nvSpPr>
        <p:spPr>
          <a:xfrm>
            <a:off x="436558" y="1770063"/>
            <a:ext cx="6858764" cy="4141840"/>
          </a:xfrm>
        </p:spPr>
        <p:txBody>
          <a:bodyPr/>
          <a:lstStyle/>
          <a:p>
            <a:pPr marL="0" indent="0">
              <a:buNone/>
            </a:pPr>
            <a:r>
              <a:rPr lang="en-GB" dirty="0"/>
              <a:t>• You are all processing personal data.</a:t>
            </a:r>
          </a:p>
          <a:p>
            <a:pPr marL="0" indent="0">
              <a:buNone/>
            </a:pPr>
            <a:endParaRPr lang="en-GB" dirty="0"/>
          </a:p>
          <a:p>
            <a:pPr marL="0" indent="0">
              <a:buNone/>
            </a:pPr>
            <a:r>
              <a:rPr lang="en-GB" dirty="0"/>
              <a:t>• You all have to comply with the GDPR.</a:t>
            </a:r>
          </a:p>
          <a:p>
            <a:pPr marL="0" indent="0">
              <a:buNone/>
            </a:pPr>
            <a:endParaRPr lang="en-GB" dirty="0"/>
          </a:p>
          <a:p>
            <a:pPr marL="0" indent="0">
              <a:buNone/>
            </a:pPr>
            <a:r>
              <a:rPr lang="en-GB" dirty="0"/>
              <a:t>• You may be subject to fines for getting it wrong.</a:t>
            </a:r>
          </a:p>
        </p:txBody>
      </p:sp>
    </p:spTree>
    <p:extLst>
      <p:ext uri="{BB962C8B-B14F-4D97-AF65-F5344CB8AC3E}">
        <p14:creationId xmlns:p14="http://schemas.microsoft.com/office/powerpoint/2010/main" val="380958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64F9-1FAC-4463-AAFC-884A982F14B9}"/>
              </a:ext>
            </a:extLst>
          </p:cNvPr>
          <p:cNvSpPr>
            <a:spLocks noGrp="1"/>
          </p:cNvSpPr>
          <p:nvPr>
            <p:ph type="title"/>
          </p:nvPr>
        </p:nvSpPr>
        <p:spPr/>
        <p:txBody>
          <a:bodyPr>
            <a:normAutofit fontScale="90000"/>
          </a:bodyPr>
          <a:lstStyle/>
          <a:p>
            <a:r>
              <a:rPr lang="en-GB" dirty="0"/>
              <a:t>The GDPR - Principles</a:t>
            </a:r>
            <a:br>
              <a:rPr lang="en-GB" dirty="0"/>
            </a:br>
            <a:endParaRPr lang="en-GB" dirty="0"/>
          </a:p>
        </p:txBody>
      </p:sp>
      <p:sp>
        <p:nvSpPr>
          <p:cNvPr id="3" name="Content Placeholder 2">
            <a:extLst>
              <a:ext uri="{FF2B5EF4-FFF2-40B4-BE49-F238E27FC236}">
                <a16:creationId xmlns:a16="http://schemas.microsoft.com/office/drawing/2014/main" id="{20697CA7-0546-4139-9FB3-9D6B9F8D8FD9}"/>
              </a:ext>
            </a:extLst>
          </p:cNvPr>
          <p:cNvSpPr>
            <a:spLocks noGrp="1"/>
          </p:cNvSpPr>
          <p:nvPr>
            <p:ph idx="1"/>
          </p:nvPr>
        </p:nvSpPr>
        <p:spPr>
          <a:xfrm>
            <a:off x="0" y="856974"/>
            <a:ext cx="7335842" cy="4720189"/>
          </a:xfrm>
        </p:spPr>
        <p:txBody>
          <a:bodyPr>
            <a:noAutofit/>
          </a:bodyPr>
          <a:lstStyle/>
          <a:p>
            <a:pPr marL="0" indent="0">
              <a:buNone/>
            </a:pPr>
            <a:r>
              <a:rPr lang="en-GB" sz="1400" dirty="0"/>
              <a:t>The principles are broadly similar to those under the DPA:</a:t>
            </a:r>
          </a:p>
          <a:p>
            <a:pPr marL="0" indent="0">
              <a:buNone/>
            </a:pPr>
            <a:r>
              <a:rPr lang="en-GB" sz="1400" dirty="0"/>
              <a:t>• Fair, lawful and transparent processing</a:t>
            </a:r>
          </a:p>
          <a:p>
            <a:pPr marL="0" indent="0">
              <a:buNone/>
            </a:pPr>
            <a:endParaRPr lang="en-GB" sz="1050" dirty="0"/>
          </a:p>
          <a:p>
            <a:pPr marL="0" indent="0">
              <a:buNone/>
            </a:pPr>
            <a:r>
              <a:rPr lang="en-GB" sz="1400" dirty="0"/>
              <a:t>• Purpose limitation - Personal data may only be collected for specified, explicit and legitimate purposes and must not be further processed in a manner that is incompatible with those purposes.</a:t>
            </a:r>
          </a:p>
          <a:p>
            <a:pPr marL="0" indent="0">
              <a:buNone/>
            </a:pPr>
            <a:endParaRPr lang="en-GB" sz="1050" dirty="0"/>
          </a:p>
          <a:p>
            <a:pPr marL="0" indent="0">
              <a:buNone/>
            </a:pPr>
            <a:r>
              <a:rPr lang="en-GB" sz="1400" dirty="0"/>
              <a:t>• Data minimisation - Personal data must be adequate, relevant and limited to what is necessary in relation to the purposes for which those data are processed</a:t>
            </a:r>
          </a:p>
          <a:p>
            <a:pPr marL="0" indent="0">
              <a:buNone/>
            </a:pPr>
            <a:endParaRPr lang="en-GB" sz="1400" dirty="0"/>
          </a:p>
          <a:p>
            <a:pPr marL="0" indent="0">
              <a:buNone/>
            </a:pPr>
            <a:r>
              <a:rPr lang="en-GB" sz="1400" dirty="0"/>
              <a:t>• Accuracy - Personal data must be accurate and, where necessary, kept up to date. Every reasonable step must be taken to ensure that personal data that are inaccurate are either erased or rectified without delay</a:t>
            </a:r>
          </a:p>
          <a:p>
            <a:pPr marL="0" indent="0">
              <a:buNone/>
            </a:pPr>
            <a:endParaRPr lang="en-GB" sz="1050" dirty="0"/>
          </a:p>
          <a:p>
            <a:pPr marL="0" indent="0">
              <a:buNone/>
            </a:pPr>
            <a:r>
              <a:rPr lang="en-GB" sz="1400" dirty="0"/>
              <a:t>• Data retention periods - Personal data must be kept in a form that permits identification of data subjects for no longer than is necessary for the purposes for which the personal data are processed</a:t>
            </a:r>
          </a:p>
          <a:p>
            <a:pPr marL="0" indent="0">
              <a:buNone/>
            </a:pPr>
            <a:endParaRPr lang="en-GB" sz="1050" dirty="0"/>
          </a:p>
          <a:p>
            <a:pPr marL="0" indent="0">
              <a:buNone/>
            </a:pPr>
            <a:r>
              <a:rPr lang="en-GB" sz="1400" dirty="0"/>
              <a:t>• Data security - Personal data must be processed in a manner that ensures appropriate security of those data, including protection against unauthorised or unlawful processing and against accidental loss, destruction or damage, using appropriate technical or organisational measures</a:t>
            </a:r>
          </a:p>
          <a:p>
            <a:pPr marL="0" indent="0">
              <a:buNone/>
            </a:pPr>
            <a:endParaRPr lang="en-GB" sz="1050" dirty="0"/>
          </a:p>
          <a:p>
            <a:pPr marL="0" indent="0">
              <a:buNone/>
            </a:pPr>
            <a:r>
              <a:rPr lang="en-GB" sz="1400" dirty="0"/>
              <a:t>• </a:t>
            </a:r>
            <a:r>
              <a:rPr lang="en-GB" sz="1400" b="1" dirty="0"/>
              <a:t>Accountability </a:t>
            </a:r>
            <a:r>
              <a:rPr lang="en-GB" sz="1400" dirty="0"/>
              <a:t>- The controller is responsible for, </a:t>
            </a:r>
            <a:r>
              <a:rPr lang="en-GB" sz="1400" b="1" dirty="0"/>
              <a:t>and must be able to demonstrate</a:t>
            </a:r>
            <a:r>
              <a:rPr lang="en-GB" sz="1400" dirty="0"/>
              <a:t>, </a:t>
            </a:r>
          </a:p>
          <a:p>
            <a:pPr marL="0" indent="0">
              <a:buNone/>
            </a:pPr>
            <a:r>
              <a:rPr lang="en-GB" sz="1400" dirty="0"/>
              <a:t>compliance with the Data Protection Principles. (NEW)</a:t>
            </a:r>
          </a:p>
        </p:txBody>
      </p:sp>
    </p:spTree>
    <p:extLst>
      <p:ext uri="{BB962C8B-B14F-4D97-AF65-F5344CB8AC3E}">
        <p14:creationId xmlns:p14="http://schemas.microsoft.com/office/powerpoint/2010/main" val="425813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C739-DD24-4C19-8736-775631323CEC}"/>
              </a:ext>
            </a:extLst>
          </p:cNvPr>
          <p:cNvSpPr>
            <a:spLocks noGrp="1"/>
          </p:cNvSpPr>
          <p:nvPr>
            <p:ph type="title"/>
          </p:nvPr>
        </p:nvSpPr>
        <p:spPr/>
        <p:txBody>
          <a:bodyPr/>
          <a:lstStyle/>
          <a:p>
            <a:r>
              <a:rPr lang="en-GB" dirty="0"/>
              <a:t>The GDPR – Key Changes</a:t>
            </a:r>
          </a:p>
        </p:txBody>
      </p:sp>
      <p:sp>
        <p:nvSpPr>
          <p:cNvPr id="3" name="Content Placeholder 2">
            <a:extLst>
              <a:ext uri="{FF2B5EF4-FFF2-40B4-BE49-F238E27FC236}">
                <a16:creationId xmlns:a16="http://schemas.microsoft.com/office/drawing/2014/main" id="{02AFF365-1236-4B49-8492-4C5DFDBE8723}"/>
              </a:ext>
            </a:extLst>
          </p:cNvPr>
          <p:cNvSpPr>
            <a:spLocks noGrp="1"/>
          </p:cNvSpPr>
          <p:nvPr>
            <p:ph idx="1"/>
          </p:nvPr>
        </p:nvSpPr>
        <p:spPr>
          <a:xfrm>
            <a:off x="88688" y="1770063"/>
            <a:ext cx="7474991" cy="4141840"/>
          </a:xfrm>
        </p:spPr>
        <p:txBody>
          <a:bodyPr>
            <a:normAutofit fontScale="92500" lnSpcReduction="20000"/>
          </a:bodyPr>
          <a:lstStyle/>
          <a:p>
            <a:pPr marL="0" indent="0">
              <a:buNone/>
            </a:pPr>
            <a:r>
              <a:rPr lang="en-GB" dirty="0"/>
              <a:t>• More procedure - data subjects are entitled to much more information.</a:t>
            </a:r>
          </a:p>
          <a:p>
            <a:pPr marL="0" indent="0">
              <a:buNone/>
            </a:pPr>
            <a:endParaRPr lang="en-GB" dirty="0"/>
          </a:p>
          <a:p>
            <a:pPr marL="0" indent="0">
              <a:buNone/>
            </a:pPr>
            <a:r>
              <a:rPr lang="en-GB" dirty="0"/>
              <a:t>• Accountability – more documentation necessary in respect of policies/procedures.</a:t>
            </a:r>
          </a:p>
          <a:p>
            <a:pPr marL="0" indent="0">
              <a:buNone/>
            </a:pPr>
            <a:endParaRPr lang="en-GB" dirty="0"/>
          </a:p>
          <a:p>
            <a:pPr marL="0" indent="0">
              <a:buNone/>
            </a:pPr>
            <a:r>
              <a:rPr lang="en-GB" dirty="0"/>
              <a:t>• Greater scrutiny and scope.</a:t>
            </a:r>
          </a:p>
          <a:p>
            <a:pPr marL="0" indent="0">
              <a:buNone/>
            </a:pPr>
            <a:endParaRPr lang="en-GB" dirty="0"/>
          </a:p>
          <a:p>
            <a:pPr marL="0" indent="0">
              <a:buNone/>
            </a:pPr>
            <a:r>
              <a:rPr lang="en-GB" dirty="0"/>
              <a:t>• Increased fines!</a:t>
            </a:r>
          </a:p>
        </p:txBody>
      </p:sp>
    </p:spTree>
    <p:extLst>
      <p:ext uri="{BB962C8B-B14F-4D97-AF65-F5344CB8AC3E}">
        <p14:creationId xmlns:p14="http://schemas.microsoft.com/office/powerpoint/2010/main" val="248509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B6E9-D79F-4E88-BEEA-3D598592D667}"/>
              </a:ext>
            </a:extLst>
          </p:cNvPr>
          <p:cNvSpPr>
            <a:spLocks noGrp="1"/>
          </p:cNvSpPr>
          <p:nvPr>
            <p:ph type="title"/>
          </p:nvPr>
        </p:nvSpPr>
        <p:spPr/>
        <p:txBody>
          <a:bodyPr/>
          <a:lstStyle/>
          <a:p>
            <a:r>
              <a:rPr lang="en-GB" dirty="0"/>
              <a:t>The GDPR - Accountability</a:t>
            </a:r>
          </a:p>
        </p:txBody>
      </p:sp>
      <p:sp>
        <p:nvSpPr>
          <p:cNvPr id="3" name="Content Placeholder 2">
            <a:extLst>
              <a:ext uri="{FF2B5EF4-FFF2-40B4-BE49-F238E27FC236}">
                <a16:creationId xmlns:a16="http://schemas.microsoft.com/office/drawing/2014/main" id="{D16FEA0B-7033-4CA8-8630-9CC819CF0055}"/>
              </a:ext>
            </a:extLst>
          </p:cNvPr>
          <p:cNvSpPr>
            <a:spLocks noGrp="1"/>
          </p:cNvSpPr>
          <p:nvPr>
            <p:ph idx="1"/>
          </p:nvPr>
        </p:nvSpPr>
        <p:spPr>
          <a:xfrm>
            <a:off x="145422" y="1560442"/>
            <a:ext cx="6908459" cy="4750905"/>
          </a:xfrm>
        </p:spPr>
        <p:txBody>
          <a:bodyPr>
            <a:normAutofit fontScale="85000" lnSpcReduction="20000"/>
          </a:bodyPr>
          <a:lstStyle/>
          <a:p>
            <a:pPr marL="0" indent="0">
              <a:buNone/>
            </a:pPr>
            <a:r>
              <a:rPr lang="en-GB" dirty="0"/>
              <a:t>• The most significant addition to the law is the accountability principle.</a:t>
            </a:r>
          </a:p>
          <a:p>
            <a:pPr marL="0" indent="0">
              <a:buNone/>
            </a:pPr>
            <a:endParaRPr lang="en-GB" dirty="0"/>
          </a:p>
          <a:p>
            <a:pPr marL="0" indent="0">
              <a:buNone/>
            </a:pPr>
            <a:r>
              <a:rPr lang="en-GB" dirty="0"/>
              <a:t>• The GDPR requires you to show </a:t>
            </a:r>
            <a:r>
              <a:rPr lang="en-GB" b="1" dirty="0"/>
              <a:t>how </a:t>
            </a:r>
            <a:r>
              <a:rPr lang="en-GB" dirty="0"/>
              <a:t>you comply with the principles – for example by documenting the decisions you take about a processing activity.</a:t>
            </a:r>
          </a:p>
          <a:p>
            <a:pPr marL="0" indent="0">
              <a:buNone/>
            </a:pPr>
            <a:endParaRPr lang="en-GB" dirty="0"/>
          </a:p>
          <a:p>
            <a:pPr marL="0" indent="0">
              <a:buNone/>
            </a:pPr>
            <a:r>
              <a:rPr lang="en-GB" dirty="0"/>
              <a:t>• You will have significantly more legal liability if you are responsible for a breach. These obligations are a new requirement under the GDPR.</a:t>
            </a:r>
          </a:p>
        </p:txBody>
      </p:sp>
    </p:spTree>
    <p:extLst>
      <p:ext uri="{BB962C8B-B14F-4D97-AF65-F5344CB8AC3E}">
        <p14:creationId xmlns:p14="http://schemas.microsoft.com/office/powerpoint/2010/main" val="288955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8076-64EE-489C-A6C8-A7CF737BF228}"/>
              </a:ext>
            </a:extLst>
          </p:cNvPr>
          <p:cNvSpPr>
            <a:spLocks noGrp="1"/>
          </p:cNvSpPr>
          <p:nvPr>
            <p:ph type="title"/>
          </p:nvPr>
        </p:nvSpPr>
        <p:spPr/>
        <p:txBody>
          <a:bodyPr/>
          <a:lstStyle/>
          <a:p>
            <a:r>
              <a:rPr lang="en-GB" dirty="0"/>
              <a:t>The GDPR - Accountability</a:t>
            </a:r>
          </a:p>
        </p:txBody>
      </p:sp>
      <p:sp>
        <p:nvSpPr>
          <p:cNvPr id="3" name="Content Placeholder 2">
            <a:extLst>
              <a:ext uri="{FF2B5EF4-FFF2-40B4-BE49-F238E27FC236}">
                <a16:creationId xmlns:a16="http://schemas.microsoft.com/office/drawing/2014/main" id="{B5A317B3-718D-4BDE-B250-EC195412D483}"/>
              </a:ext>
            </a:extLst>
          </p:cNvPr>
          <p:cNvSpPr>
            <a:spLocks noGrp="1"/>
          </p:cNvSpPr>
          <p:nvPr>
            <p:ph idx="1"/>
          </p:nvPr>
        </p:nvSpPr>
        <p:spPr>
          <a:xfrm>
            <a:off x="178140" y="1770063"/>
            <a:ext cx="7147000" cy="4141840"/>
          </a:xfrm>
        </p:spPr>
        <p:txBody>
          <a:bodyPr>
            <a:normAutofit fontScale="92500" lnSpcReduction="20000"/>
          </a:bodyPr>
          <a:lstStyle/>
          <a:p>
            <a:pPr marL="0" indent="0">
              <a:buNone/>
            </a:pPr>
            <a:r>
              <a:rPr lang="en-GB" dirty="0"/>
              <a:t>You will need to produce a written policy for:</a:t>
            </a:r>
          </a:p>
          <a:p>
            <a:pPr marL="0" indent="0">
              <a:buNone/>
            </a:pPr>
            <a:endParaRPr lang="en-GB" dirty="0"/>
          </a:p>
          <a:p>
            <a:pPr marL="0" indent="0">
              <a:buNone/>
            </a:pPr>
            <a:r>
              <a:rPr lang="en-GB" dirty="0"/>
              <a:t>• Collection of Data</a:t>
            </a:r>
          </a:p>
          <a:p>
            <a:pPr marL="0" indent="0">
              <a:buNone/>
            </a:pPr>
            <a:r>
              <a:rPr lang="en-GB" dirty="0"/>
              <a:t>• Using Data</a:t>
            </a:r>
          </a:p>
          <a:p>
            <a:pPr marL="0" indent="0">
              <a:buNone/>
            </a:pPr>
            <a:r>
              <a:rPr lang="en-GB" dirty="0"/>
              <a:t>• Storing Data</a:t>
            </a:r>
          </a:p>
          <a:p>
            <a:pPr marL="0" indent="0">
              <a:buNone/>
            </a:pPr>
            <a:r>
              <a:rPr lang="en-GB" dirty="0"/>
              <a:t>• Data Retention Periods</a:t>
            </a:r>
          </a:p>
          <a:p>
            <a:pPr marL="0" indent="0">
              <a:buNone/>
            </a:pPr>
            <a:r>
              <a:rPr lang="en-GB" dirty="0"/>
              <a:t>• Access to Data (Subject Access Requests)</a:t>
            </a:r>
          </a:p>
          <a:p>
            <a:pPr marL="0" indent="0">
              <a:buNone/>
            </a:pPr>
            <a:r>
              <a:rPr lang="en-GB" dirty="0"/>
              <a:t>• Individuals Rights</a:t>
            </a:r>
          </a:p>
          <a:p>
            <a:pPr marL="0" indent="0">
              <a:buNone/>
            </a:pPr>
            <a:r>
              <a:rPr lang="en-GB" dirty="0"/>
              <a:t>• Data Breaches</a:t>
            </a:r>
          </a:p>
        </p:txBody>
      </p:sp>
    </p:spTree>
    <p:extLst>
      <p:ext uri="{BB962C8B-B14F-4D97-AF65-F5344CB8AC3E}">
        <p14:creationId xmlns:p14="http://schemas.microsoft.com/office/powerpoint/2010/main" val="790831934"/>
      </p:ext>
    </p:extLst>
  </p:cSld>
  <p:clrMapOvr>
    <a:masterClrMapping/>
  </p:clrMapOvr>
</p:sld>
</file>

<file path=ppt/theme/theme1.xml><?xml version="1.0" encoding="utf-8"?>
<a:theme xmlns:a="http://schemas.openxmlformats.org/drawingml/2006/main" name="RED BACKGROUND S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HEADER S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D HEADER NO CURVE S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BACKGROUND S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ANK YOU 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1354</Words>
  <Application>Microsoft Office PowerPoint</Application>
  <PresentationFormat>On-screen Show (4:3)</PresentationFormat>
  <Paragraphs>153</Paragraphs>
  <Slides>18</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Arial</vt:lpstr>
      <vt:lpstr>Calibri</vt:lpstr>
      <vt:lpstr>Calibri,Bold</vt:lpstr>
      <vt:lpstr>Calibri,Italic</vt:lpstr>
      <vt:lpstr>CalibriLight</vt:lpstr>
      <vt:lpstr>RED BACKGROUND SET</vt:lpstr>
      <vt:lpstr>WHITE HEADER SET</vt:lpstr>
      <vt:lpstr>RED HEADER NO CURVE SET</vt:lpstr>
      <vt:lpstr>WHITE BACKGROUND SET</vt:lpstr>
      <vt:lpstr>THANK YOU END SLIDE</vt:lpstr>
      <vt:lpstr>PowerPoint Presentation</vt:lpstr>
      <vt:lpstr>The General Data Protection Regulation                                   (GDPR) </vt:lpstr>
      <vt:lpstr>Busting the myths: what is data? </vt:lpstr>
      <vt:lpstr>The GDPR</vt:lpstr>
      <vt:lpstr>The GDPR</vt:lpstr>
      <vt:lpstr>The GDPR - Principles </vt:lpstr>
      <vt:lpstr>The GDPR – Key Changes</vt:lpstr>
      <vt:lpstr>The GDPR - Accountability</vt:lpstr>
      <vt:lpstr>The GDPR - Accountability</vt:lpstr>
      <vt:lpstr>Getting Ready for The GDPR</vt:lpstr>
      <vt:lpstr>Getting Ready for The GDPR</vt:lpstr>
      <vt:lpstr>Getting Ready for The GDPR</vt:lpstr>
      <vt:lpstr>The GDPR - Consent</vt:lpstr>
      <vt:lpstr>The GDPR – Individual’s Rights</vt:lpstr>
      <vt:lpstr>The GDPR – Individual’s Rights</vt:lpstr>
      <vt:lpstr>The GDPR Enforcement </vt:lpstr>
      <vt:lpstr>The GDPR – Risk to Clubs/Leagues</vt:lpstr>
      <vt:lpstr>The GDPR – Questions for you </vt:lpstr>
    </vt:vector>
  </TitlesOfParts>
  <Company>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B</dc:creator>
  <cp:lastModifiedBy>Jonathan Bruck</cp:lastModifiedBy>
  <cp:revision>30</cp:revision>
  <cp:lastPrinted>2017-07-06T17:02:46Z</cp:lastPrinted>
  <dcterms:created xsi:type="dcterms:W3CDTF">2015-09-15T08:16:31Z</dcterms:created>
  <dcterms:modified xsi:type="dcterms:W3CDTF">2018-04-10T08:38:44Z</dcterms:modified>
</cp:coreProperties>
</file>